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67" r:id="rId3"/>
    <p:sldId id="257" r:id="rId4"/>
    <p:sldId id="266" r:id="rId5"/>
    <p:sldId id="258" r:id="rId6"/>
    <p:sldId id="272" r:id="rId7"/>
    <p:sldId id="270" r:id="rId8"/>
    <p:sldId id="268" r:id="rId9"/>
    <p:sldId id="271" r:id="rId10"/>
    <p:sldId id="261" r:id="rId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09" autoAdjust="0"/>
    <p:restoredTop sz="75121" autoAdjust="0"/>
  </p:normalViewPr>
  <p:slideViewPr>
    <p:cSldViewPr>
      <p:cViewPr varScale="1">
        <p:scale>
          <a:sx n="51" d="100"/>
          <a:sy n="51" d="100"/>
        </p:scale>
        <p:origin x="-1712" y="-7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3EB3837-D9DF-41EF-A417-E385CF809372}" type="datetimeFigureOut">
              <a:rPr lang="en-AU" smtClean="0"/>
              <a:pPr/>
              <a:t>29/09/2010</a:t>
            </a:fld>
            <a:endParaRPr lang="en-A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6D2E78B-8227-45F2-8022-82E40C6429AC}" type="slidenum">
              <a:rPr lang="en-AU" smtClean="0"/>
              <a:pPr/>
              <a:t>‹#›</a:t>
            </a:fld>
            <a:endParaRPr lang="en-AU"/>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200" kern="1200" smtClean="0">
                <a:solidFill>
                  <a:schemeClr val="tx1"/>
                </a:solidFill>
                <a:latin typeface="+mn-lt"/>
                <a:ea typeface="+mn-ea"/>
                <a:cs typeface="+mn-cs"/>
              </a:rPr>
              <a:t>This year the success of ThoughtWorks will be measured using a 'Balanced Scorecard'.  This means that the Australian business will now be held accountable for not only financial measures, but also Social Engagement, Revenue/NOI-NetOperatingIncome and </a:t>
            </a:r>
            <a:r>
              <a:rPr lang="en-AU" sz="1200" b="1" kern="1200" smtClean="0">
                <a:solidFill>
                  <a:schemeClr val="tx1"/>
                </a:solidFill>
                <a:latin typeface="+mn-lt"/>
                <a:ea typeface="+mn-ea"/>
                <a:cs typeface="+mn-cs"/>
              </a:rPr>
              <a:t>People</a:t>
            </a:r>
            <a:r>
              <a:rPr lang="en-AU" sz="1200" kern="1200" smtClean="0">
                <a:solidFill>
                  <a:schemeClr val="tx1"/>
                </a:solidFill>
                <a:latin typeface="+mn-lt"/>
                <a:ea typeface="+mn-ea"/>
                <a:cs typeface="+mn-cs"/>
              </a:rPr>
              <a:t>.   </a:t>
            </a:r>
          </a:p>
          <a:p>
            <a:pPr rtl="0" fontAlgn="base"/>
            <a:r>
              <a:rPr lang="en-AU" smtClean="0"/>
              <a:t>Focus on our Mission, Values, by continuously, effectively and efficiently measuring our Strategic and Operation goals </a:t>
            </a:r>
          </a:p>
          <a:p>
            <a:pPr rtl="0"/>
            <a:r>
              <a:rPr lang="en-AU" b="1" smtClean="0"/>
              <a:t>Problem Statement</a:t>
            </a:r>
          </a:p>
          <a:p>
            <a:pPr rtl="0"/>
            <a:r>
              <a:rPr lang="en-AU" smtClean="0"/>
              <a:t>Over the past few years, ThoughtWorks has made major steps forward in our ability to measure business performance via operational metrics. Senior managers regularly review statistics such as utilization, revenue forecasts and income statements and use those metrics as inputs into their decision-making process to efficiently manage the business. Many of these metrics are also used to set targets for regional performance and some people have financial incentives based on meeting those operational targets (specifically NOI).</a:t>
            </a:r>
            <a:br>
              <a:rPr lang="en-AU" smtClean="0"/>
            </a:br>
            <a:r>
              <a:rPr lang="en-AU" smtClean="0"/>
              <a:t>As a result of this new ability to monitor our business operations, there is a perception that we have become overly focused on these financial metrics and that we have begun to define ‘success’ too narrowly too unilaterally as commercial/operational performance. Often leadership communications about the ‘state of the business’ focus overly on financial metrics at the expense of the ‘squishier’ elements such as adherence to our values, innovation, making a positive impact on our world and the progress we are making in our mission to revolutionize the IT industry. The primary purpose is beyond operational success – it is necessary but not sufficient. Therefore measuring only operational performance is inadequate. </a:t>
            </a:r>
            <a:br>
              <a:rPr lang="en-AU" smtClean="0"/>
            </a:br>
            <a:r>
              <a:rPr lang="en-AU" smtClean="0"/>
              <a:t>•Now that we have established a stable and sophisticated ability to monitor our operational health, we have an opportunity to build a much broader set of metrics to define our success and manage our business and that may act as leading indicators for financial success. These new metrics will help us ensure that we as a company are focusing on the right things and, while focusing on operational indicators in the short term is required, we need to set strategic indicators to define the long term viability and success of ThoughtWorks</a:t>
            </a:r>
          </a:p>
        </p:txBody>
      </p:sp>
      <p:sp>
        <p:nvSpPr>
          <p:cNvPr id="4" name="Slide Number Placeholder 3"/>
          <p:cNvSpPr>
            <a:spLocks noGrp="1"/>
          </p:cNvSpPr>
          <p:nvPr>
            <p:ph type="sldNum" sz="quarter" idx="10"/>
          </p:nvPr>
        </p:nvSpPr>
        <p:spPr/>
        <p:txBody>
          <a:bodyPr/>
          <a:lstStyle/>
          <a:p>
            <a:fld id="{66D2E78B-8227-45F2-8022-82E40C6429AC}" type="slidenum">
              <a:rPr lang="en-AU" smtClean="0"/>
              <a:pPr/>
              <a:t>2</a:t>
            </a:fld>
            <a:endParaRPr lang="en-AU"/>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smtClean="0"/>
              <a:t>List of new things we tried:</a:t>
            </a:r>
          </a:p>
          <a:p>
            <a:r>
              <a:rPr lang="en-AU" sz="1200" kern="1200" smtClean="0">
                <a:solidFill>
                  <a:schemeClr val="tx1"/>
                </a:solidFill>
                <a:latin typeface="+mn-lt"/>
                <a:ea typeface="+mn-ea"/>
                <a:cs typeface="+mn-cs"/>
              </a:rPr>
              <a:t>o   </a:t>
            </a:r>
            <a:r>
              <a:rPr lang="en-AU" smtClean="0"/>
              <a:t>Home</a:t>
            </a:r>
          </a:p>
          <a:p>
            <a:r>
              <a:rPr lang="en-AU" sz="1200" kern="1200" smtClean="0">
                <a:solidFill>
                  <a:schemeClr val="tx1"/>
                </a:solidFill>
                <a:latin typeface="+mn-lt"/>
                <a:ea typeface="+mn-ea"/>
                <a:cs typeface="+mn-cs"/>
              </a:rPr>
              <a:t>o   </a:t>
            </a:r>
            <a:r>
              <a:rPr lang="en-AU" smtClean="0"/>
              <a:t>Control animations</a:t>
            </a:r>
          </a:p>
          <a:p>
            <a:r>
              <a:rPr lang="en-AU" sz="1200" kern="1200" smtClean="0">
                <a:solidFill>
                  <a:schemeClr val="tx1"/>
                </a:solidFill>
                <a:latin typeface="+mn-lt"/>
                <a:ea typeface="+mn-ea"/>
                <a:cs typeface="+mn-cs"/>
              </a:rPr>
              <a:t>o   </a:t>
            </a:r>
            <a:r>
              <a:rPr lang="en-AU" smtClean="0"/>
              <a:t>Theming</a:t>
            </a:r>
          </a:p>
          <a:p>
            <a:r>
              <a:rPr lang="en-AU" sz="1200" kern="1200" smtClean="0">
                <a:solidFill>
                  <a:schemeClr val="tx1"/>
                </a:solidFill>
                <a:latin typeface="+mn-lt"/>
                <a:ea typeface="+mn-ea"/>
                <a:cs typeface="+mn-cs"/>
              </a:rPr>
              <a:t>·         </a:t>
            </a:r>
            <a:r>
              <a:rPr lang="en-AU" smtClean="0"/>
              <a:t>Update</a:t>
            </a:r>
          </a:p>
          <a:p>
            <a:r>
              <a:rPr lang="en-AU" sz="1200" kern="1200" smtClean="0">
                <a:solidFill>
                  <a:schemeClr val="tx1"/>
                </a:solidFill>
                <a:latin typeface="+mn-lt"/>
                <a:ea typeface="+mn-ea"/>
                <a:cs typeface="+mn-cs"/>
              </a:rPr>
              <a:t>o   </a:t>
            </a:r>
            <a:r>
              <a:rPr lang="en-AU" smtClean="0"/>
              <a:t>Keyboard? voice recognition</a:t>
            </a:r>
          </a:p>
          <a:p>
            <a:r>
              <a:rPr lang="en-AU" sz="1200" kern="1200" smtClean="0">
                <a:solidFill>
                  <a:schemeClr val="tx1"/>
                </a:solidFill>
                <a:latin typeface="+mn-lt"/>
                <a:ea typeface="+mn-ea"/>
                <a:cs typeface="+mn-cs"/>
              </a:rPr>
              <a:t>o   </a:t>
            </a:r>
            <a:r>
              <a:rPr lang="en-AU" smtClean="0"/>
              <a:t>Databases (SQLLite)</a:t>
            </a:r>
          </a:p>
          <a:p>
            <a:r>
              <a:rPr lang="en-AU" sz="1200" kern="1200" smtClean="0">
                <a:solidFill>
                  <a:schemeClr val="tx1"/>
                </a:solidFill>
                <a:latin typeface="+mn-lt"/>
                <a:ea typeface="+mn-ea"/>
                <a:cs typeface="+mn-cs"/>
              </a:rPr>
              <a:t>·         </a:t>
            </a:r>
            <a:r>
              <a:rPr lang="en-AU" smtClean="0"/>
              <a:t>Graph</a:t>
            </a:r>
          </a:p>
          <a:p>
            <a:r>
              <a:rPr lang="en-AU" sz="1200" kern="1200" smtClean="0">
                <a:solidFill>
                  <a:schemeClr val="tx1"/>
                </a:solidFill>
                <a:latin typeface="+mn-lt"/>
                <a:ea typeface="+mn-ea"/>
                <a:cs typeface="+mn-cs"/>
              </a:rPr>
              <a:t>o   </a:t>
            </a:r>
            <a:r>
              <a:rPr lang="en-AU" smtClean="0"/>
              <a:t>Custom rendering</a:t>
            </a:r>
          </a:p>
          <a:p>
            <a:r>
              <a:rPr lang="en-AU" sz="1200" kern="1200" smtClean="0">
                <a:solidFill>
                  <a:schemeClr val="tx1"/>
                </a:solidFill>
                <a:latin typeface="+mn-lt"/>
                <a:ea typeface="+mn-ea"/>
                <a:cs typeface="+mn-cs"/>
              </a:rPr>
              <a:t>o   </a:t>
            </a:r>
            <a:r>
              <a:rPr lang="en-AU" smtClean="0"/>
              <a:t>Option menu, basic controls</a:t>
            </a:r>
          </a:p>
          <a:p>
            <a:r>
              <a:rPr lang="en-AU" sz="1200" kern="1200" smtClean="0">
                <a:solidFill>
                  <a:schemeClr val="tx1"/>
                </a:solidFill>
                <a:latin typeface="+mn-lt"/>
                <a:ea typeface="+mn-ea"/>
                <a:cs typeface="+mn-cs"/>
              </a:rPr>
              <a:t>o   </a:t>
            </a:r>
            <a:r>
              <a:rPr lang="en-AU" smtClean="0"/>
              <a:t>Finger gestures</a:t>
            </a:r>
          </a:p>
          <a:p>
            <a:r>
              <a:rPr lang="en-AU" sz="1200" kern="1200" smtClean="0">
                <a:solidFill>
                  <a:schemeClr val="tx1"/>
                </a:solidFill>
                <a:latin typeface="+mn-lt"/>
                <a:ea typeface="+mn-ea"/>
                <a:cs typeface="+mn-cs"/>
              </a:rPr>
              <a:t>·         </a:t>
            </a:r>
            <a:r>
              <a:rPr lang="en-AU" smtClean="0"/>
              <a:t>Cloud</a:t>
            </a:r>
          </a:p>
          <a:p>
            <a:r>
              <a:rPr lang="en-AU" sz="1200" kern="1200" smtClean="0">
                <a:solidFill>
                  <a:schemeClr val="tx1"/>
                </a:solidFill>
                <a:latin typeface="+mn-lt"/>
                <a:ea typeface="+mn-ea"/>
                <a:cs typeface="+mn-cs"/>
              </a:rPr>
              <a:t>o   </a:t>
            </a:r>
            <a:r>
              <a:rPr lang="en-AU" smtClean="0"/>
              <a:t>Visualisation techniques</a:t>
            </a:r>
          </a:p>
          <a:p>
            <a:r>
              <a:rPr lang="en-AU" sz="1200" kern="1200" smtClean="0">
                <a:solidFill>
                  <a:schemeClr val="tx1"/>
                </a:solidFill>
                <a:latin typeface="+mn-lt"/>
                <a:ea typeface="+mn-ea"/>
                <a:cs typeface="+mn-cs"/>
              </a:rPr>
              <a:t>·         </a:t>
            </a:r>
            <a:r>
              <a:rPr lang="en-AU" smtClean="0"/>
              <a:t>Map</a:t>
            </a:r>
          </a:p>
          <a:p>
            <a:r>
              <a:rPr lang="en-AU" sz="1200" kern="1200" smtClean="0">
                <a:solidFill>
                  <a:schemeClr val="tx1"/>
                </a:solidFill>
                <a:latin typeface="+mn-lt"/>
                <a:ea typeface="+mn-ea"/>
                <a:cs typeface="+mn-cs"/>
              </a:rPr>
              <a:t>o   </a:t>
            </a:r>
            <a:r>
              <a:rPr lang="en-AU" smtClean="0"/>
              <a:t>Geolocation / GPS</a:t>
            </a:r>
          </a:p>
          <a:p>
            <a:r>
              <a:rPr lang="en-AU" sz="1200" kern="1200" smtClean="0">
                <a:solidFill>
                  <a:schemeClr val="tx1"/>
                </a:solidFill>
                <a:latin typeface="+mn-lt"/>
                <a:ea typeface="+mn-ea"/>
                <a:cs typeface="+mn-cs"/>
              </a:rPr>
              <a:t>o   </a:t>
            </a:r>
            <a:r>
              <a:rPr lang="en-AU" smtClean="0"/>
              <a:t>Custom map markers</a:t>
            </a:r>
          </a:p>
          <a:p>
            <a:r>
              <a:rPr lang="en-AU" sz="1200" kern="1200" smtClean="0">
                <a:solidFill>
                  <a:schemeClr val="tx1"/>
                </a:solidFill>
                <a:latin typeface="+mn-lt"/>
                <a:ea typeface="+mn-ea"/>
                <a:cs typeface="+mn-cs"/>
              </a:rPr>
              <a:t>·         </a:t>
            </a:r>
            <a:r>
              <a:rPr lang="en-AU" smtClean="0"/>
              <a:t>Preferences</a:t>
            </a:r>
          </a:p>
          <a:p>
            <a:r>
              <a:rPr lang="en-AU" sz="1200" kern="1200" smtClean="0">
                <a:solidFill>
                  <a:schemeClr val="tx1"/>
                </a:solidFill>
                <a:latin typeface="+mn-lt"/>
                <a:ea typeface="+mn-ea"/>
                <a:cs typeface="+mn-cs"/>
              </a:rPr>
              <a:t>o   </a:t>
            </a:r>
            <a:r>
              <a:rPr lang="en-AU" smtClean="0"/>
              <a:t>Application preferences</a:t>
            </a:r>
          </a:p>
          <a:p>
            <a:r>
              <a:rPr lang="en-AU" sz="1200" kern="1200" smtClean="0">
                <a:solidFill>
                  <a:schemeClr val="tx1"/>
                </a:solidFill>
                <a:latin typeface="+mn-lt"/>
                <a:ea typeface="+mn-ea"/>
                <a:cs typeface="+mn-cs"/>
              </a:rPr>
              <a:t>·         </a:t>
            </a:r>
            <a:r>
              <a:rPr lang="en-AU" smtClean="0"/>
              <a:t>Agent</a:t>
            </a:r>
          </a:p>
          <a:p>
            <a:r>
              <a:rPr lang="en-AU" sz="1200" kern="1200" smtClean="0">
                <a:solidFill>
                  <a:schemeClr val="tx1"/>
                </a:solidFill>
                <a:latin typeface="+mn-lt"/>
                <a:ea typeface="+mn-ea"/>
                <a:cs typeface="+mn-cs"/>
              </a:rPr>
              <a:t>o   </a:t>
            </a:r>
            <a:r>
              <a:rPr lang="en-AU" smtClean="0"/>
              <a:t>Alarm scheduling</a:t>
            </a:r>
          </a:p>
          <a:p>
            <a:r>
              <a:rPr lang="en-AU" sz="1200" kern="1200" smtClean="0">
                <a:solidFill>
                  <a:schemeClr val="tx1"/>
                </a:solidFill>
                <a:latin typeface="+mn-lt"/>
                <a:ea typeface="+mn-ea"/>
                <a:cs typeface="+mn-cs"/>
              </a:rPr>
              <a:t>o   </a:t>
            </a:r>
            <a:r>
              <a:rPr lang="en-AU" smtClean="0"/>
              <a:t>Notifications</a:t>
            </a:r>
          </a:p>
          <a:p>
            <a:endParaRPr lang="en-AU"/>
          </a:p>
        </p:txBody>
      </p:sp>
      <p:sp>
        <p:nvSpPr>
          <p:cNvPr id="4" name="Slide Number Placeholder 3"/>
          <p:cNvSpPr>
            <a:spLocks noGrp="1"/>
          </p:cNvSpPr>
          <p:nvPr>
            <p:ph type="sldNum" sz="quarter" idx="10"/>
          </p:nvPr>
        </p:nvSpPr>
        <p:spPr/>
        <p:txBody>
          <a:bodyPr/>
          <a:lstStyle/>
          <a:p>
            <a:fld id="{66D2E78B-8227-45F2-8022-82E40C6429AC}" type="slidenum">
              <a:rPr lang="en-AU" smtClean="0"/>
              <a:pPr/>
              <a:t>5</a:t>
            </a:fld>
            <a:endParaRPr lang="en-AU"/>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a:p>
        </p:txBody>
      </p:sp>
      <p:sp>
        <p:nvSpPr>
          <p:cNvPr id="4" name="Slide Number Placeholder 3"/>
          <p:cNvSpPr>
            <a:spLocks noGrp="1"/>
          </p:cNvSpPr>
          <p:nvPr>
            <p:ph type="sldNum" sz="quarter" idx="10"/>
          </p:nvPr>
        </p:nvSpPr>
        <p:spPr/>
        <p:txBody>
          <a:bodyPr/>
          <a:lstStyle/>
          <a:p>
            <a:fld id="{66D2E78B-8227-45F2-8022-82E40C6429AC}" type="slidenum">
              <a:rPr lang="en-AU" smtClean="0"/>
              <a:pPr/>
              <a:t>10</a:t>
            </a:fld>
            <a:endParaRPr lang="en-AU"/>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AU"/>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AU"/>
          </a:p>
        </p:txBody>
      </p:sp>
      <p:sp>
        <p:nvSpPr>
          <p:cNvPr id="4" name="Date Placeholder 3"/>
          <p:cNvSpPr>
            <a:spLocks noGrp="1"/>
          </p:cNvSpPr>
          <p:nvPr>
            <p:ph type="dt" sz="half" idx="10"/>
          </p:nvPr>
        </p:nvSpPr>
        <p:spPr/>
        <p:txBody>
          <a:bodyPr/>
          <a:lstStyle/>
          <a:p>
            <a:fld id="{F18D52FE-B70B-4A41-A73A-A0AE58A559E0}" type="datetimeFigureOut">
              <a:rPr lang="en-AU" smtClean="0"/>
              <a:pPr/>
              <a:t>29/09/2010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F312EBA-F15B-4CFE-9273-ED580336AFD7}" type="slidenum">
              <a:rPr lang="en-AU" smtClean="0"/>
              <a:pPr/>
              <a:t>‹#›</a:t>
            </a:fld>
            <a:endParaRPr lang="en-A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F18D52FE-B70B-4A41-A73A-A0AE58A559E0}" type="datetimeFigureOut">
              <a:rPr lang="en-AU" smtClean="0"/>
              <a:pPr/>
              <a:t>29/09/2010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F312EBA-F15B-4CFE-9273-ED580336AFD7}" type="slidenum">
              <a:rPr lang="en-AU" smtClean="0"/>
              <a:pPr/>
              <a:t>‹#›</a:t>
            </a:fld>
            <a:endParaRPr lang="en-A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F18D52FE-B70B-4A41-A73A-A0AE58A559E0}" type="datetimeFigureOut">
              <a:rPr lang="en-AU" smtClean="0"/>
              <a:pPr/>
              <a:t>29/09/2010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F312EBA-F15B-4CFE-9273-ED580336AFD7}" type="slidenum">
              <a:rPr lang="en-AU" smtClean="0"/>
              <a:pPr/>
              <a:t>‹#›</a:t>
            </a:fld>
            <a:endParaRPr lang="en-A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F18D52FE-B70B-4A41-A73A-A0AE58A559E0}" type="datetimeFigureOut">
              <a:rPr lang="en-AU" smtClean="0"/>
              <a:pPr/>
              <a:t>29/09/2010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F312EBA-F15B-4CFE-9273-ED580336AFD7}" type="slidenum">
              <a:rPr lang="en-AU" smtClean="0"/>
              <a:pPr/>
              <a:t>‹#›</a:t>
            </a:fld>
            <a:endParaRPr lang="en-A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18D52FE-B70B-4A41-A73A-A0AE58A559E0}" type="datetimeFigureOut">
              <a:rPr lang="en-AU" smtClean="0"/>
              <a:pPr/>
              <a:t>29/09/2010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AF312EBA-F15B-4CFE-9273-ED580336AFD7}" type="slidenum">
              <a:rPr lang="en-AU" smtClean="0"/>
              <a:pPr/>
              <a:t>‹#›</a:t>
            </a:fld>
            <a:endParaRPr lang="en-A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p>
            <a:fld id="{F18D52FE-B70B-4A41-A73A-A0AE58A559E0}" type="datetimeFigureOut">
              <a:rPr lang="en-AU" smtClean="0"/>
              <a:pPr/>
              <a:t>29/09/2010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AF312EBA-F15B-4CFE-9273-ED580336AFD7}" type="slidenum">
              <a:rPr lang="en-AU" smtClean="0"/>
              <a:pPr/>
              <a:t>‹#›</a:t>
            </a:fld>
            <a:endParaRPr lang="en-A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p>
            <a:fld id="{F18D52FE-B70B-4A41-A73A-A0AE58A559E0}" type="datetimeFigureOut">
              <a:rPr lang="en-AU" smtClean="0"/>
              <a:pPr/>
              <a:t>29/09/2010</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AF312EBA-F15B-4CFE-9273-ED580336AFD7}" type="slidenum">
              <a:rPr lang="en-AU" smtClean="0"/>
              <a:pPr/>
              <a:t>‹#›</a:t>
            </a:fld>
            <a:endParaRPr lang="en-A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fld id="{F18D52FE-B70B-4A41-A73A-A0AE58A559E0}" type="datetimeFigureOut">
              <a:rPr lang="en-AU" smtClean="0"/>
              <a:pPr/>
              <a:t>29/09/2010</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AF312EBA-F15B-4CFE-9273-ED580336AFD7}" type="slidenum">
              <a:rPr lang="en-AU" smtClean="0"/>
              <a:pPr/>
              <a:t>‹#›</a:t>
            </a:fld>
            <a:endParaRPr lang="en-A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8D52FE-B70B-4A41-A73A-A0AE58A559E0}" type="datetimeFigureOut">
              <a:rPr lang="en-AU" smtClean="0"/>
              <a:pPr/>
              <a:t>29/09/2010</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AF312EBA-F15B-4CFE-9273-ED580336AFD7}" type="slidenum">
              <a:rPr lang="en-AU" smtClean="0"/>
              <a:pPr/>
              <a:t>‹#›</a:t>
            </a:fld>
            <a:endParaRPr lang="en-A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18D52FE-B70B-4A41-A73A-A0AE58A559E0}" type="datetimeFigureOut">
              <a:rPr lang="en-AU" smtClean="0"/>
              <a:pPr/>
              <a:t>29/09/2010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AF312EBA-F15B-4CFE-9273-ED580336AFD7}" type="slidenum">
              <a:rPr lang="en-AU" smtClean="0"/>
              <a:pPr/>
              <a:t>‹#›</a:t>
            </a:fld>
            <a:endParaRPr lang="en-A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18D52FE-B70B-4A41-A73A-A0AE58A559E0}" type="datetimeFigureOut">
              <a:rPr lang="en-AU" smtClean="0"/>
              <a:pPr/>
              <a:t>29/09/2010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AF312EBA-F15B-4CFE-9273-ED580336AFD7}" type="slidenum">
              <a:rPr lang="en-AU" smtClean="0"/>
              <a:pPr/>
              <a:t>‹#›</a:t>
            </a:fld>
            <a:endParaRPr lang="en-A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AU"/>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8D52FE-B70B-4A41-A73A-A0AE58A559E0}" type="datetimeFigureOut">
              <a:rPr lang="en-AU" smtClean="0"/>
              <a:pPr/>
              <a:t>29/09/2010</a:t>
            </a:fld>
            <a:endParaRPr lang="en-AU"/>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312EBA-F15B-4CFE-9273-ED580336AFD7}" type="slidenum">
              <a:rPr lang="en-AU" smtClean="0"/>
              <a:pPr/>
              <a:t>‹#›</a:t>
            </a:fld>
            <a:endParaRPr lang="en-A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fabio\Pictures\montagens\ThoughtFerret\intro.jpg"/>
          <p:cNvPicPr>
            <a:picLocks noChangeAspect="1" noChangeArrowheads="1"/>
          </p:cNvPicPr>
          <p:nvPr/>
        </p:nvPicPr>
        <p:blipFill>
          <a:blip r:embed="rId2" cstate="print"/>
          <a:srcRect/>
          <a:stretch>
            <a:fillRect/>
          </a:stretch>
        </p:blipFill>
        <p:spPr bwMode="auto">
          <a:xfrm>
            <a:off x="1187624" y="908720"/>
            <a:ext cx="6696076" cy="4781550"/>
          </a:xfrm>
          <a:prstGeom prst="rect">
            <a:avLst/>
          </a:prstGeom>
          <a:noFill/>
        </p:spPr>
      </p:pic>
      <p:sp>
        <p:nvSpPr>
          <p:cNvPr id="7" name="TextBox 6"/>
          <p:cNvSpPr txBox="1"/>
          <p:nvPr/>
        </p:nvSpPr>
        <p:spPr>
          <a:xfrm>
            <a:off x="3131840" y="2204864"/>
            <a:ext cx="971600" cy="923330"/>
          </a:xfrm>
          <a:prstGeom prst="rect">
            <a:avLst/>
          </a:prstGeom>
          <a:noFill/>
        </p:spPr>
        <p:txBody>
          <a:bodyPr wrap="square" rtlCol="0">
            <a:spAutoFit/>
          </a:bodyPr>
          <a:lstStyle/>
          <a:p>
            <a:pPr algn="ctr"/>
            <a:r>
              <a:rPr lang="pt-BR" b="1" smtClean="0"/>
              <a:t>Romain Prieto</a:t>
            </a:r>
          </a:p>
          <a:p>
            <a:pPr algn="r"/>
            <a:endParaRPr lang="en-AU" b="1"/>
          </a:p>
        </p:txBody>
      </p:sp>
      <p:pic>
        <p:nvPicPr>
          <p:cNvPr id="1029" name="Picture 5"/>
          <p:cNvPicPr>
            <a:picLocks noChangeAspect="1" noChangeArrowheads="1"/>
          </p:cNvPicPr>
          <p:nvPr/>
        </p:nvPicPr>
        <p:blipFill>
          <a:blip r:embed="rId3" cstate="print"/>
          <a:srcRect/>
          <a:stretch>
            <a:fillRect/>
          </a:stretch>
        </p:blipFill>
        <p:spPr bwMode="auto">
          <a:xfrm>
            <a:off x="0" y="0"/>
            <a:ext cx="1428750" cy="1076325"/>
          </a:xfrm>
          <a:prstGeom prst="rect">
            <a:avLst/>
          </a:prstGeom>
          <a:noFill/>
          <a:ln w="9525">
            <a:noFill/>
            <a:miter lim="800000"/>
            <a:headEnd/>
            <a:tailEnd/>
          </a:ln>
        </p:spPr>
      </p:pic>
      <p:sp>
        <p:nvSpPr>
          <p:cNvPr id="9" name="Rectangle 8"/>
          <p:cNvSpPr/>
          <p:nvPr/>
        </p:nvSpPr>
        <p:spPr>
          <a:xfrm>
            <a:off x="1043608" y="2492896"/>
            <a:ext cx="861005" cy="646331"/>
          </a:xfrm>
          <a:prstGeom prst="rect">
            <a:avLst/>
          </a:prstGeom>
        </p:spPr>
        <p:txBody>
          <a:bodyPr wrap="none">
            <a:spAutoFit/>
          </a:bodyPr>
          <a:lstStyle/>
          <a:p>
            <a:pPr algn="r"/>
            <a:r>
              <a:rPr lang="pt-BR" b="1" smtClean="0"/>
              <a:t>Fabio </a:t>
            </a:r>
          </a:p>
          <a:p>
            <a:pPr algn="r"/>
            <a:r>
              <a:rPr lang="pt-BR" b="1" smtClean="0"/>
              <a:t>Pereira</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403648" y="5445224"/>
            <a:ext cx="2520280" cy="584775"/>
          </a:xfrm>
          <a:prstGeom prst="rect">
            <a:avLst/>
          </a:prstGeom>
          <a:noFill/>
        </p:spPr>
        <p:txBody>
          <a:bodyPr wrap="square" rtlCol="0">
            <a:spAutoFit/>
          </a:bodyPr>
          <a:lstStyle/>
          <a:p>
            <a:r>
              <a:rPr lang="pt-BR" sz="3200" b="1" smtClean="0"/>
              <a:t>Fabio Pereira</a:t>
            </a:r>
            <a:endParaRPr lang="en-AU" sz="3200" b="1"/>
          </a:p>
        </p:txBody>
      </p:sp>
      <p:sp>
        <p:nvSpPr>
          <p:cNvPr id="8" name="TextBox 7"/>
          <p:cNvSpPr txBox="1"/>
          <p:nvPr/>
        </p:nvSpPr>
        <p:spPr>
          <a:xfrm>
            <a:off x="5940152" y="5373216"/>
            <a:ext cx="2952328" cy="584775"/>
          </a:xfrm>
          <a:prstGeom prst="rect">
            <a:avLst/>
          </a:prstGeom>
          <a:noFill/>
        </p:spPr>
        <p:txBody>
          <a:bodyPr wrap="square" rtlCol="0">
            <a:spAutoFit/>
          </a:bodyPr>
          <a:lstStyle/>
          <a:p>
            <a:r>
              <a:rPr lang="pt-BR" sz="3200" b="1" smtClean="0"/>
              <a:t>Romain Prieto</a:t>
            </a:r>
            <a:endParaRPr lang="en-AU" sz="3200" b="1"/>
          </a:p>
        </p:txBody>
      </p:sp>
      <p:pic>
        <p:nvPicPr>
          <p:cNvPr id="7170" name="Picture 2" descr="C:\Users\fabio\Pictures\montagens\ThoughtFerret\thank-u-all.jpg"/>
          <p:cNvPicPr>
            <a:picLocks noChangeAspect="1" noChangeArrowheads="1"/>
          </p:cNvPicPr>
          <p:nvPr/>
        </p:nvPicPr>
        <p:blipFill>
          <a:blip r:embed="rId3" cstate="print"/>
          <a:srcRect/>
          <a:stretch>
            <a:fillRect/>
          </a:stretch>
        </p:blipFill>
        <p:spPr bwMode="auto">
          <a:xfrm>
            <a:off x="54421" y="548680"/>
            <a:ext cx="8982075" cy="4810125"/>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710140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pic>
        <p:nvPicPr>
          <p:cNvPr id="5123" name="Picture 3"/>
          <p:cNvPicPr>
            <a:picLocks noChangeAspect="1" noChangeArrowheads="1"/>
          </p:cNvPicPr>
          <p:nvPr/>
        </p:nvPicPr>
        <p:blipFill>
          <a:blip r:embed="rId3" cstate="print"/>
          <a:srcRect/>
          <a:stretch>
            <a:fillRect/>
          </a:stretch>
        </p:blipFill>
        <p:spPr bwMode="auto">
          <a:xfrm>
            <a:off x="2051720" y="404664"/>
            <a:ext cx="4509186" cy="604448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2" cstate="print"/>
          <a:srcRect/>
          <a:stretch>
            <a:fillRect/>
          </a:stretch>
        </p:blipFill>
        <p:spPr bwMode="auto">
          <a:xfrm>
            <a:off x="-3048000" y="-590600"/>
            <a:ext cx="12192000" cy="7620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DCIM\101CANON\IMG_2566.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pic>
        <p:nvPicPr>
          <p:cNvPr id="6" name="Picture 5" descr="C:\Users\fabio\Pictures\Picasa Exports\Search results for thoughtferret\IMAG0450.jpg"/>
          <p:cNvPicPr>
            <a:picLocks noChangeAspect="1" noChangeArrowheads="1"/>
          </p:cNvPicPr>
          <p:nvPr/>
        </p:nvPicPr>
        <p:blipFill>
          <a:blip r:embed="rId3" cstate="print"/>
          <a:srcRect/>
          <a:stretch>
            <a:fillRect/>
          </a:stretch>
        </p:blipFill>
        <p:spPr bwMode="auto">
          <a:xfrm rot="184516">
            <a:off x="1483618" y="3815475"/>
            <a:ext cx="3740585" cy="2630878"/>
          </a:xfrm>
          <a:prstGeom prst="rect">
            <a:avLst/>
          </a:prstGeom>
          <a:noFill/>
        </p:spPr>
      </p:pic>
      <p:pic>
        <p:nvPicPr>
          <p:cNvPr id="2052" name="Picture 4" descr="C:\Users\fabio\Pictures\Picasa Exports\Search results for thoughtferret\IMAG0451.jpg"/>
          <p:cNvPicPr>
            <a:picLocks noChangeAspect="1" noChangeArrowheads="1"/>
          </p:cNvPicPr>
          <p:nvPr/>
        </p:nvPicPr>
        <p:blipFill>
          <a:blip r:embed="rId4" cstate="print"/>
          <a:srcRect/>
          <a:stretch>
            <a:fillRect/>
          </a:stretch>
        </p:blipFill>
        <p:spPr bwMode="auto">
          <a:xfrm rot="20600625">
            <a:off x="526782" y="685813"/>
            <a:ext cx="3615096" cy="2952328"/>
          </a:xfrm>
          <a:prstGeom prst="rect">
            <a:avLst/>
          </a:prstGeom>
          <a:noFill/>
        </p:spPr>
      </p:pic>
      <p:pic>
        <p:nvPicPr>
          <p:cNvPr id="5" name="Picture 3" descr="C:\Users\fabio\Pictures\Picasa Exports\Search results for thoughtferret\IMAG0449.jpg"/>
          <p:cNvPicPr>
            <a:picLocks noChangeAspect="1" noChangeArrowheads="1"/>
          </p:cNvPicPr>
          <p:nvPr/>
        </p:nvPicPr>
        <p:blipFill>
          <a:blip r:embed="rId5" cstate="print"/>
          <a:srcRect/>
          <a:stretch>
            <a:fillRect/>
          </a:stretch>
        </p:blipFill>
        <p:spPr bwMode="auto">
          <a:xfrm rot="1209857">
            <a:off x="3896705" y="895089"/>
            <a:ext cx="4700523" cy="3384376"/>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3" cstate="print"/>
          <a:srcRect/>
          <a:stretch>
            <a:fillRect/>
          </a:stretch>
        </p:blipFill>
        <p:spPr bwMode="auto">
          <a:xfrm>
            <a:off x="-1044624" y="0"/>
            <a:ext cx="1028198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5" name="Picture 5"/>
          <p:cNvPicPr>
            <a:picLocks noChangeAspect="1" noChangeArrowheads="1"/>
          </p:cNvPicPr>
          <p:nvPr/>
        </p:nvPicPr>
        <p:blipFill>
          <a:blip r:embed="rId2" cstate="print"/>
          <a:srcRect/>
          <a:stretch>
            <a:fillRect/>
          </a:stretch>
        </p:blipFill>
        <p:spPr bwMode="auto">
          <a:xfrm>
            <a:off x="-4212976" y="3789040"/>
            <a:ext cx="3566170" cy="2852936"/>
          </a:xfrm>
          <a:prstGeom prst="rect">
            <a:avLst/>
          </a:prstGeom>
          <a:noFill/>
          <a:ln w="9525">
            <a:noFill/>
            <a:miter lim="800000"/>
            <a:headEnd/>
            <a:tailEnd/>
          </a:ln>
        </p:spPr>
      </p:pic>
      <p:pic>
        <p:nvPicPr>
          <p:cNvPr id="10242" name="Picture 2"/>
          <p:cNvPicPr>
            <a:picLocks noChangeAspect="1" noChangeArrowheads="1"/>
          </p:cNvPicPr>
          <p:nvPr/>
        </p:nvPicPr>
        <p:blipFill>
          <a:blip r:embed="rId3" cstate="print"/>
          <a:srcRect/>
          <a:stretch>
            <a:fillRect/>
          </a:stretch>
        </p:blipFill>
        <p:spPr bwMode="auto">
          <a:xfrm rot="20790485">
            <a:off x="-3969898" y="766128"/>
            <a:ext cx="3392545" cy="2485039"/>
          </a:xfrm>
          <a:prstGeom prst="rect">
            <a:avLst/>
          </a:prstGeom>
          <a:noFill/>
          <a:ln w="9525">
            <a:noFill/>
            <a:miter lim="800000"/>
            <a:headEnd/>
            <a:tailEnd/>
          </a:ln>
        </p:spPr>
      </p:pic>
      <p:pic>
        <p:nvPicPr>
          <p:cNvPr id="10244" name="Picture 4"/>
          <p:cNvPicPr>
            <a:picLocks noChangeAspect="1" noChangeArrowheads="1"/>
          </p:cNvPicPr>
          <p:nvPr/>
        </p:nvPicPr>
        <p:blipFill>
          <a:blip r:embed="rId4" cstate="print"/>
          <a:srcRect/>
          <a:stretch>
            <a:fillRect/>
          </a:stretch>
        </p:blipFill>
        <p:spPr bwMode="auto">
          <a:xfrm rot="328340">
            <a:off x="5254325" y="2354144"/>
            <a:ext cx="3316952" cy="3897203"/>
          </a:xfrm>
          <a:prstGeom prst="rect">
            <a:avLst/>
          </a:prstGeom>
          <a:noFill/>
          <a:ln w="9525">
            <a:noFill/>
            <a:miter lim="800000"/>
            <a:headEnd/>
            <a:tailEnd/>
          </a:ln>
        </p:spPr>
      </p:pic>
      <p:pic>
        <p:nvPicPr>
          <p:cNvPr id="10247" name="Picture 7" descr="C:\Users\fabio\Pictures\montagens\ThoughtFerret\action.png"/>
          <p:cNvPicPr>
            <a:picLocks noChangeAspect="1" noChangeArrowheads="1"/>
          </p:cNvPicPr>
          <p:nvPr/>
        </p:nvPicPr>
        <p:blipFill>
          <a:blip r:embed="rId5" cstate="print"/>
          <a:srcRect/>
          <a:stretch>
            <a:fillRect/>
          </a:stretch>
        </p:blipFill>
        <p:spPr bwMode="auto">
          <a:xfrm>
            <a:off x="539552" y="332656"/>
            <a:ext cx="4902200" cy="4914900"/>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672570" cy="75119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pic>
        <p:nvPicPr>
          <p:cNvPr id="6147" name="Picture 3"/>
          <p:cNvPicPr>
            <a:picLocks noChangeAspect="1" noChangeArrowheads="1"/>
          </p:cNvPicPr>
          <p:nvPr/>
        </p:nvPicPr>
        <p:blipFill>
          <a:blip r:embed="rId2" cstate="print"/>
          <a:srcRect/>
          <a:stretch>
            <a:fillRect/>
          </a:stretch>
        </p:blipFill>
        <p:spPr bwMode="auto">
          <a:xfrm>
            <a:off x="172632" y="404664"/>
            <a:ext cx="8693987" cy="597666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sp>
        <p:nvSpPr>
          <p:cNvPr id="5" name="Rounded Rectangle 4"/>
          <p:cNvSpPr/>
          <p:nvPr/>
        </p:nvSpPr>
        <p:spPr>
          <a:xfrm>
            <a:off x="539552" y="980728"/>
            <a:ext cx="6408712" cy="86409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pt-BR" sz="2400" b="1" smtClean="0">
                <a:solidFill>
                  <a:schemeClr val="tx1"/>
                </a:solidFill>
              </a:rPr>
              <a:t>Activities, UI, Rendering</a:t>
            </a:r>
            <a:endParaRPr lang="en-AU" sz="2400" b="1">
              <a:solidFill>
                <a:schemeClr val="tx1"/>
              </a:solidFill>
            </a:endParaRPr>
          </a:p>
        </p:txBody>
      </p:sp>
      <p:sp>
        <p:nvSpPr>
          <p:cNvPr id="6" name="Rounded Rectangle 5"/>
          <p:cNvSpPr/>
          <p:nvPr/>
        </p:nvSpPr>
        <p:spPr>
          <a:xfrm>
            <a:off x="539552" y="1988840"/>
            <a:ext cx="6408712" cy="25202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sz="4800" b="1" smtClean="0">
                <a:solidFill>
                  <a:schemeClr val="tx1"/>
                </a:solidFill>
              </a:rPr>
              <a:t>Domain</a:t>
            </a:r>
            <a:endParaRPr lang="en-AU" sz="2800" b="1" smtClean="0">
              <a:solidFill>
                <a:schemeClr val="tx1"/>
              </a:solidFill>
            </a:endParaRPr>
          </a:p>
        </p:txBody>
      </p:sp>
      <p:sp>
        <p:nvSpPr>
          <p:cNvPr id="7" name="Rounded Rectangle 6"/>
          <p:cNvSpPr/>
          <p:nvPr/>
        </p:nvSpPr>
        <p:spPr>
          <a:xfrm>
            <a:off x="539552" y="4725144"/>
            <a:ext cx="6408712" cy="86409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pt-BR" sz="2400" b="1" smtClean="0"/>
              <a:t>DAO, Alarm</a:t>
            </a:r>
            <a:endParaRPr lang="en-AU" b="1"/>
          </a:p>
        </p:txBody>
      </p:sp>
      <p:sp>
        <p:nvSpPr>
          <p:cNvPr id="9" name="Rectangle 8"/>
          <p:cNvSpPr/>
          <p:nvPr/>
        </p:nvSpPr>
        <p:spPr>
          <a:xfrm>
            <a:off x="1331640" y="2204864"/>
            <a:ext cx="2027991" cy="523220"/>
          </a:xfrm>
          <a:prstGeom prst="rect">
            <a:avLst/>
          </a:prstGeom>
        </p:spPr>
        <p:txBody>
          <a:bodyPr wrap="none">
            <a:spAutoFit/>
          </a:bodyPr>
          <a:lstStyle/>
          <a:p>
            <a:r>
              <a:rPr lang="pt-BR" sz="2800" smtClean="0">
                <a:ln w="18415" cmpd="sng">
                  <a:solidFill>
                    <a:srgbClr val="FFFFFF"/>
                  </a:solidFill>
                  <a:prstDash val="solid"/>
                </a:ln>
                <a:solidFill>
                  <a:srgbClr val="FFFFFF"/>
                </a:solidFill>
                <a:effectLst>
                  <a:outerShdw blurRad="63500" dir="3600000" algn="tl" rotWithShape="0">
                    <a:srgbClr val="000000">
                      <a:alpha val="70000"/>
                    </a:srgbClr>
                  </a:outerShdw>
                </a:effectLst>
              </a:rPr>
              <a:t>MoodRating</a:t>
            </a:r>
            <a:endParaRPr lang="en-AU" sz="2800" b="1"/>
          </a:p>
        </p:txBody>
      </p:sp>
      <p:sp>
        <p:nvSpPr>
          <p:cNvPr id="10" name="Rectangle 9"/>
          <p:cNvSpPr/>
          <p:nvPr/>
        </p:nvSpPr>
        <p:spPr>
          <a:xfrm>
            <a:off x="5004048" y="2348880"/>
            <a:ext cx="1601849" cy="523220"/>
          </a:xfrm>
          <a:prstGeom prst="rect">
            <a:avLst/>
          </a:prstGeom>
        </p:spPr>
        <p:txBody>
          <a:bodyPr wrap="none">
            <a:spAutoFit/>
          </a:bodyPr>
          <a:lstStyle/>
          <a:p>
            <a:r>
              <a:rPr lang="pt-BR" sz="2800" smtClean="0">
                <a:ln w="18415" cmpd="sng">
                  <a:solidFill>
                    <a:srgbClr val="FFFFFF"/>
                  </a:solidFill>
                  <a:prstDash val="solid"/>
                </a:ln>
                <a:solidFill>
                  <a:srgbClr val="FFFFFF"/>
                </a:solidFill>
                <a:effectLst>
                  <a:outerShdw blurRad="63500" dir="3600000" algn="tl" rotWithShape="0">
                    <a:srgbClr val="000000">
                      <a:alpha val="70000"/>
                    </a:srgbClr>
                  </a:outerShdw>
                </a:effectLst>
              </a:rPr>
              <a:t>Reminder</a:t>
            </a:r>
            <a:endParaRPr lang="en-AU" sz="280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1" name="Rectangle 10"/>
          <p:cNvSpPr/>
          <p:nvPr/>
        </p:nvSpPr>
        <p:spPr>
          <a:xfrm>
            <a:off x="971600" y="3140968"/>
            <a:ext cx="1511119" cy="523220"/>
          </a:xfrm>
          <a:prstGeom prst="rect">
            <a:avLst/>
          </a:prstGeom>
        </p:spPr>
        <p:txBody>
          <a:bodyPr wrap="none">
            <a:spAutoFit/>
          </a:bodyPr>
          <a:lstStyle/>
          <a:p>
            <a:r>
              <a:rPr lang="pt-BR" sz="2800" smtClean="0">
                <a:ln w="18415" cmpd="sng">
                  <a:solidFill>
                    <a:srgbClr val="FFFFFF"/>
                  </a:solidFill>
                  <a:prstDash val="solid"/>
                </a:ln>
                <a:solidFill>
                  <a:srgbClr val="FFFFFF"/>
                </a:solidFill>
                <a:effectLst>
                  <a:outerShdw blurRad="63500" dir="3600000" algn="tl" rotWithShape="0">
                    <a:srgbClr val="000000">
                      <a:alpha val="70000"/>
                    </a:srgbClr>
                  </a:outerShdw>
                </a:effectLst>
              </a:rPr>
              <a:t>TagCloud</a:t>
            </a:r>
            <a:endParaRPr lang="en-AU" sz="280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2" name="Rectangle 11"/>
          <p:cNvSpPr/>
          <p:nvPr/>
        </p:nvSpPr>
        <p:spPr>
          <a:xfrm>
            <a:off x="5004048" y="2996952"/>
            <a:ext cx="1436612" cy="523220"/>
          </a:xfrm>
          <a:prstGeom prst="rect">
            <a:avLst/>
          </a:prstGeom>
        </p:spPr>
        <p:txBody>
          <a:bodyPr wrap="none">
            <a:spAutoFit/>
          </a:bodyPr>
          <a:lstStyle/>
          <a:p>
            <a:r>
              <a:rPr lang="pt-BR" sz="2800" smtClean="0">
                <a:ln w="18415" cmpd="sng">
                  <a:solidFill>
                    <a:srgbClr val="FFFFFF"/>
                  </a:solidFill>
                  <a:prstDash val="solid"/>
                </a:ln>
                <a:solidFill>
                  <a:srgbClr val="FFFFFF"/>
                </a:solidFill>
                <a:effectLst>
                  <a:outerShdw blurRad="63500" dir="3600000" algn="tl" rotWithShape="0">
                    <a:srgbClr val="000000">
                      <a:alpha val="70000"/>
                    </a:srgbClr>
                  </a:outerShdw>
                </a:effectLst>
              </a:rPr>
              <a:t>Timeline</a:t>
            </a:r>
            <a:endParaRPr lang="en-AU" sz="280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3" name="Rectangle 12"/>
          <p:cNvSpPr/>
          <p:nvPr/>
        </p:nvSpPr>
        <p:spPr>
          <a:xfrm>
            <a:off x="3203848" y="3717032"/>
            <a:ext cx="1189428" cy="523220"/>
          </a:xfrm>
          <a:prstGeom prst="rect">
            <a:avLst/>
          </a:prstGeom>
        </p:spPr>
        <p:txBody>
          <a:bodyPr wrap="none">
            <a:spAutoFit/>
          </a:bodyPr>
          <a:lstStyle/>
          <a:p>
            <a:r>
              <a:rPr lang="pt-BR" sz="2800" smtClean="0">
                <a:ln w="18415" cmpd="sng">
                  <a:solidFill>
                    <a:srgbClr val="FFFFFF"/>
                  </a:solidFill>
                  <a:prstDash val="solid"/>
                </a:ln>
                <a:solidFill>
                  <a:srgbClr val="FFFFFF"/>
                </a:solidFill>
                <a:effectLst>
                  <a:outerShdw blurRad="63500" dir="3600000" algn="tl" rotWithShape="0">
                    <a:srgbClr val="000000">
                      <a:alpha val="70000"/>
                    </a:srgbClr>
                  </a:outerShdw>
                </a:effectLst>
              </a:rPr>
              <a:t>Offices</a:t>
            </a:r>
            <a:endParaRPr lang="en-AU" sz="280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5" name="Left Arrow 14"/>
          <p:cNvSpPr/>
          <p:nvPr/>
        </p:nvSpPr>
        <p:spPr>
          <a:xfrm>
            <a:off x="7164288" y="2348880"/>
            <a:ext cx="1728192" cy="2088232"/>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800" smtClean="0">
                <a:ln w="18415" cmpd="sng">
                  <a:solidFill>
                    <a:srgbClr val="FFFFFF"/>
                  </a:solidFill>
                  <a:prstDash val="solid"/>
                </a:ln>
                <a:solidFill>
                  <a:srgbClr val="FFFFFF"/>
                </a:solidFill>
                <a:effectLst>
                  <a:outerShdw blurRad="63500" dir="3600000" algn="tl" rotWithShape="0">
                    <a:srgbClr val="000000">
                      <a:alpha val="70000"/>
                    </a:srgbClr>
                  </a:outerShdw>
                </a:effectLst>
              </a:rPr>
              <a:t>JUnit</a:t>
            </a:r>
            <a:endParaRPr lang="en-AU" sz="280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2" cstate="print"/>
          <a:srcRect/>
          <a:stretch>
            <a:fillRect/>
          </a:stretch>
        </p:blipFill>
        <p:spPr bwMode="auto">
          <a:xfrm>
            <a:off x="-641112" y="0"/>
            <a:ext cx="1068572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411</TotalTime>
  <Words>48</Words>
  <Application>Microsoft Office PowerPoint</Application>
  <PresentationFormat>On-screen Show (4:3)</PresentationFormat>
  <Paragraphs>42</Paragraphs>
  <Slides>10</Slides>
  <Notes>3</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Slide 1</vt:lpstr>
      <vt:lpstr>Slide 2</vt:lpstr>
      <vt:lpstr>Slide 3</vt:lpstr>
      <vt:lpstr>Slide 4</vt:lpstr>
      <vt:lpstr>Slide 5</vt:lpstr>
      <vt:lpstr>Slide 6</vt:lpstr>
      <vt:lpstr>Slide 7</vt:lpstr>
      <vt:lpstr>Slide 8</vt:lpstr>
      <vt:lpstr>Slide 9</vt:lpstr>
      <vt:lpstr>Slide 10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fabio</dc:creator>
  <cp:lastModifiedBy>fabio</cp:lastModifiedBy>
  <cp:revision>70</cp:revision>
  <dcterms:created xsi:type="dcterms:W3CDTF">2010-07-19T11:24:08Z</dcterms:created>
  <dcterms:modified xsi:type="dcterms:W3CDTF">2010-09-29T03:36:54Z</dcterms:modified>
</cp:coreProperties>
</file>